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enc" ContentType="image/jpeg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sldIdLst>
    <p:sldId id="257" r:id="rId2"/>
    <p:sldId id="282" r:id="rId3"/>
    <p:sldId id="286" r:id="rId4"/>
    <p:sldId id="287" r:id="rId5"/>
    <p:sldId id="285" r:id="rId6"/>
    <p:sldId id="284" r:id="rId7"/>
    <p:sldId id="288" r:id="rId8"/>
    <p:sldId id="27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B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Estilo com Tema 1 - Ênfas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27F97BB-C833-4FB7-BDE5-3F7075034690}" styleName="Estilo com Tema 2 - Ênfase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486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469E-AF98-4E1A-8EC4-06DE8FE0D8DF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216A1-6EF5-4ADC-93EC-B40498BF11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446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0"/>
    </mc:Choice>
    <mc:Fallback xmlns="">
      <p:transition advClick="0" advTm="1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469E-AF98-4E1A-8EC4-06DE8FE0D8DF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216A1-6EF5-4ADC-93EC-B40498BF11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596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0"/>
    </mc:Choice>
    <mc:Fallback xmlns="">
      <p:transition advClick="0" advTm="1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469E-AF98-4E1A-8EC4-06DE8FE0D8DF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216A1-6EF5-4ADC-93EC-B40498BF1140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2700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0"/>
    </mc:Choice>
    <mc:Fallback xmlns="">
      <p:transition advClick="0" advTm="10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469E-AF98-4E1A-8EC4-06DE8FE0D8DF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216A1-6EF5-4ADC-93EC-B40498BF11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026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0"/>
    </mc:Choice>
    <mc:Fallback xmlns="">
      <p:transition advClick="0" advTm="10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469E-AF98-4E1A-8EC4-06DE8FE0D8DF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216A1-6EF5-4ADC-93EC-B40498BF1140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0126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0"/>
    </mc:Choice>
    <mc:Fallback xmlns="">
      <p:transition advClick="0" advTm="10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469E-AF98-4E1A-8EC4-06DE8FE0D8DF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216A1-6EF5-4ADC-93EC-B40498BF11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286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0"/>
    </mc:Choice>
    <mc:Fallback xmlns="">
      <p:transition advClick="0" advTm="10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469E-AF98-4E1A-8EC4-06DE8FE0D8DF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216A1-6EF5-4ADC-93EC-B40498BF11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550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0"/>
    </mc:Choice>
    <mc:Fallback xmlns="">
      <p:transition advClick="0" advTm="10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469E-AF98-4E1A-8EC4-06DE8FE0D8DF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216A1-6EF5-4ADC-93EC-B40498BF11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173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0"/>
    </mc:Choice>
    <mc:Fallback xmlns="">
      <p:transition advClick="0" advTm="1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469E-AF98-4E1A-8EC4-06DE8FE0D8DF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216A1-6EF5-4ADC-93EC-B40498BF11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601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0"/>
    </mc:Choice>
    <mc:Fallback xmlns="">
      <p:transition advClick="0" advTm="1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469E-AF98-4E1A-8EC4-06DE8FE0D8DF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216A1-6EF5-4ADC-93EC-B40498BF11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430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0"/>
    </mc:Choice>
    <mc:Fallback xmlns="">
      <p:transition advClick="0" advTm="1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469E-AF98-4E1A-8EC4-06DE8FE0D8DF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216A1-6EF5-4ADC-93EC-B40498BF11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38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0"/>
    </mc:Choice>
    <mc:Fallback xmlns="">
      <p:transition advClick="0" advTm="1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469E-AF98-4E1A-8EC4-06DE8FE0D8DF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216A1-6EF5-4ADC-93EC-B40498BF11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413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0"/>
    </mc:Choice>
    <mc:Fallback xmlns="">
      <p:transition advClick="0" advTm="1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469E-AF98-4E1A-8EC4-06DE8FE0D8DF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216A1-6EF5-4ADC-93EC-B40498BF11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333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0"/>
    </mc:Choice>
    <mc:Fallback xmlns="">
      <p:transition advClick="0" advTm="1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469E-AF98-4E1A-8EC4-06DE8FE0D8DF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216A1-6EF5-4ADC-93EC-B40498BF11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160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0"/>
    </mc:Choice>
    <mc:Fallback xmlns="">
      <p:transition advClick="0" advTm="1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469E-AF98-4E1A-8EC4-06DE8FE0D8DF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216A1-6EF5-4ADC-93EC-B40498BF11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37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0"/>
    </mc:Choice>
    <mc:Fallback xmlns="">
      <p:transition advClick="0" advTm="1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469E-AF98-4E1A-8EC4-06DE8FE0D8DF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216A1-6EF5-4ADC-93EC-B40498BF11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129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0"/>
    </mc:Choice>
    <mc:Fallback xmlns="">
      <p:transition advClick="0" advTm="1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2469E-AF98-4E1A-8EC4-06DE8FE0D8DF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A78216A1-6EF5-4ADC-93EC-B40498BF11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731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</p:sldLayoutIdLst>
  <mc:AlternateContent xmlns:mc="http://schemas.openxmlformats.org/markup-compatibility/2006" xmlns:p14="http://schemas.microsoft.com/office/powerpoint/2010/main">
    <mc:Choice Requires="p14">
      <p:transition p14:dur="0" advClick="0" advTm="10000"/>
    </mc:Choice>
    <mc:Fallback xmlns="">
      <p:transition advClick="0" advTm="10000"/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enc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microsoft.com/office/2007/relationships/hdphoto" Target="../media/hdphoto3.wdp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E5BA345-4A75-447A-A9F2-82AA77B895C3}"/>
              </a:ext>
            </a:extLst>
          </p:cNvPr>
          <p:cNvSpPr/>
          <p:nvPr/>
        </p:nvSpPr>
        <p:spPr>
          <a:xfrm>
            <a:off x="113048" y="30722"/>
            <a:ext cx="1148106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0000" b="1" dirty="0">
                <a:ln w="0"/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Edwardian Script ITC" panose="030303020407070D0804" pitchFamily="66" charset="0"/>
                <a:cs typeface="Arial" panose="020B0604020202020204" pitchFamily="34" charset="0"/>
              </a:rPr>
              <a:t>Creative Solutions </a:t>
            </a:r>
            <a:endParaRPr lang="pt-BR" sz="9600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pt-BR" sz="10000" b="1" dirty="0">
                <a:ln w="0"/>
                <a:latin typeface="Edwardian Script ITC" panose="030303020407070D0804" pitchFamily="66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6E678B0-7532-41AB-85FF-7ADA7375A6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59" y="4642339"/>
            <a:ext cx="1232918" cy="1228451"/>
          </a:xfrm>
          <a:prstGeom prst="ellipse">
            <a:avLst/>
          </a:prstGeom>
          <a:ln w="635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5D244CC-10E2-4E10-B1FC-109F2D13DB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907" y="4706620"/>
            <a:ext cx="1245653" cy="1227600"/>
          </a:xfrm>
          <a:prstGeom prst="ellipse">
            <a:avLst/>
          </a:prstGeom>
          <a:ln w="635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03BF7A6-6D60-46F9-8181-20981BD62C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691" y="4661383"/>
            <a:ext cx="1247520" cy="1220400"/>
          </a:xfrm>
          <a:prstGeom prst="ellipse">
            <a:avLst/>
          </a:prstGeom>
          <a:ln w="635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B854329-4735-4B23-8229-D6E31BC12EB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9396" y="4737744"/>
            <a:ext cx="1227600" cy="1227600"/>
          </a:xfrm>
          <a:prstGeom prst="ellipse">
            <a:avLst/>
          </a:prstGeom>
          <a:ln w="635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5443186-816D-4569-BF54-7D9CB1E308AF}"/>
              </a:ext>
            </a:extLst>
          </p:cNvPr>
          <p:cNvSpPr txBox="1"/>
          <p:nvPr/>
        </p:nvSpPr>
        <p:spPr>
          <a:xfrm>
            <a:off x="418702" y="6036300"/>
            <a:ext cx="217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Agar Grazielle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8952275-D941-4792-B8A6-C38DB615EC71}"/>
              </a:ext>
            </a:extLst>
          </p:cNvPr>
          <p:cNvSpPr txBox="1"/>
          <p:nvPr/>
        </p:nvSpPr>
        <p:spPr>
          <a:xfrm>
            <a:off x="2502770" y="6017827"/>
            <a:ext cx="217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Allysson Santos 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12A187F-327F-4780-B5B9-9D6BF713E83C}"/>
              </a:ext>
            </a:extLst>
          </p:cNvPr>
          <p:cNvSpPr txBox="1"/>
          <p:nvPr/>
        </p:nvSpPr>
        <p:spPr>
          <a:xfrm>
            <a:off x="5094508" y="6012828"/>
            <a:ext cx="217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João Otávio 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1F5AEC8-6E15-49C1-96A5-392F616EA53F}"/>
              </a:ext>
            </a:extLst>
          </p:cNvPr>
          <p:cNvSpPr txBox="1"/>
          <p:nvPr/>
        </p:nvSpPr>
        <p:spPr>
          <a:xfrm>
            <a:off x="10083908" y="6035750"/>
            <a:ext cx="217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Thais Eloane 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82AC097-8621-4F6B-ACDD-DB64A761578B}"/>
              </a:ext>
            </a:extLst>
          </p:cNvPr>
          <p:cNvSpPr txBox="1"/>
          <p:nvPr/>
        </p:nvSpPr>
        <p:spPr>
          <a:xfrm>
            <a:off x="7431633" y="6012828"/>
            <a:ext cx="217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Lucas Marques </a:t>
            </a:r>
          </a:p>
        </p:txBody>
      </p:sp>
      <p:pic>
        <p:nvPicPr>
          <p:cNvPr id="3" name="Imagem 2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316" y="4692684"/>
            <a:ext cx="1267200" cy="1227600"/>
          </a:xfrm>
          <a:prstGeom prst="ellipse">
            <a:avLst/>
          </a:prstGeom>
          <a:ln w="635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5497DC0-B305-46D5-B2B4-DDD4EF94050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1455" b="64727" l="30556" r="69324">
                        <a14:foregroundMark x1="57850" y1="15091" x2="57850" y2="15091"/>
                        <a14:foregroundMark x1="43237" y1="12909" x2="43237" y2="12909"/>
                        <a14:foregroundMark x1="30676" y1="34909" x2="30676" y2="34909"/>
                        <a14:foregroundMark x1="39372" y1="62364" x2="39372" y2="62364"/>
                        <a14:foregroundMark x1="58937" y1="61818" x2="58937" y2="61818"/>
                        <a14:foregroundMark x1="42874" y1="64364" x2="42874" y2="64364"/>
                        <a14:foregroundMark x1="43841" y1="12545" x2="43841" y2="12545"/>
                        <a14:foregroundMark x1="54469" y1="64364" x2="54469" y2="64364"/>
                        <a14:foregroundMark x1="52295" y1="11455" x2="52295" y2="11455"/>
                        <a14:foregroundMark x1="50845" y1="64727" x2="50845" y2="64727"/>
                      </a14:backgroundRemoval>
                    </a14:imgEffect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352" t="6969" r="25514" b="31901"/>
          <a:stretch/>
        </p:blipFill>
        <p:spPr>
          <a:xfrm>
            <a:off x="4256179" y="1533536"/>
            <a:ext cx="3427851" cy="289168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5E2E548-6E45-4FD0-A6D7-DE5A3CF8ACD4}"/>
              </a:ext>
            </a:extLst>
          </p:cNvPr>
          <p:cNvSpPr/>
          <p:nvPr/>
        </p:nvSpPr>
        <p:spPr>
          <a:xfrm>
            <a:off x="2796356" y="6316639"/>
            <a:ext cx="12987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Scrum Master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413F576B-402B-49E1-998E-6BC8F9E838B5}"/>
              </a:ext>
            </a:extLst>
          </p:cNvPr>
          <p:cNvSpPr/>
          <p:nvPr/>
        </p:nvSpPr>
        <p:spPr>
          <a:xfrm>
            <a:off x="5159532" y="6320083"/>
            <a:ext cx="11858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Scrum Team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1FA657A7-FAFA-44A5-BB23-2A0B2D795A4A}"/>
              </a:ext>
            </a:extLst>
          </p:cNvPr>
          <p:cNvSpPr/>
          <p:nvPr/>
        </p:nvSpPr>
        <p:spPr>
          <a:xfrm>
            <a:off x="7575751" y="6320083"/>
            <a:ext cx="1378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Owner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96040964-ECE4-4C53-BF58-75AA61C6DEF7}"/>
              </a:ext>
            </a:extLst>
          </p:cNvPr>
          <p:cNvSpPr/>
          <p:nvPr/>
        </p:nvSpPr>
        <p:spPr>
          <a:xfrm>
            <a:off x="10160277" y="6320083"/>
            <a:ext cx="11858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Scrum Team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CD89DC1-6B46-4F87-BA0C-D665253263DA}"/>
              </a:ext>
            </a:extLst>
          </p:cNvPr>
          <p:cNvSpPr/>
          <p:nvPr/>
        </p:nvSpPr>
        <p:spPr>
          <a:xfrm>
            <a:off x="551824" y="6316639"/>
            <a:ext cx="11858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Scrum Team</a:t>
            </a:r>
          </a:p>
        </p:txBody>
      </p:sp>
    </p:spTree>
    <p:extLst>
      <p:ext uri="{BB962C8B-B14F-4D97-AF65-F5344CB8AC3E}">
        <p14:creationId xmlns:p14="http://schemas.microsoft.com/office/powerpoint/2010/main" val="366881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0"/>
    </mc:Choice>
    <mc:Fallback xmlns="">
      <p:transition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0" descr="Contador Do Registro Ou Máquina Da Contagem Com 0000 Número E Carrinho De  Compras Ou Trole Do Supermercado Na Tabela De Madeira B Foto de Stock -  Imagem de estratégia, indicador: 146603294">
            <a:extLst>
              <a:ext uri="{FF2B5EF4-FFF2-40B4-BE49-F238E27FC236}">
                <a16:creationId xmlns:a16="http://schemas.microsoft.com/office/drawing/2014/main" id="{F6129FD7-5C4F-43B4-9581-55176C590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6375" y1="13549" x2="53625" y2="21343"/>
                        <a14:foregroundMark x1="54000" y1="10911" x2="49625" y2="16547"/>
                        <a14:foregroundMark x1="49625" y1="16547" x2="49375" y2="170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46" y="2155657"/>
            <a:ext cx="1311966" cy="136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8730433-13C8-4776-A765-DFD355E980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5200" y1="56000" x2="44000" y2="58000"/>
                        <a14:foregroundMark x1="51500" y1="56600" x2="51000" y2="57200"/>
                        <a14:foregroundMark x1="50800" y1="57600" x2="49000" y2="59300"/>
                        <a14:foregroundMark x1="49200" y1="29400" x2="42300" y2="31200"/>
                        <a14:foregroundMark x1="42300" y1="31200" x2="42700" y2="33800"/>
                        <a14:foregroundMark x1="44000" y1="23600" x2="36600" y2="25300"/>
                        <a14:foregroundMark x1="36600" y1="25300" x2="34200" y2="24700"/>
                        <a14:foregroundMark x1="42500" y1="21400" x2="42500" y2="21400"/>
                        <a14:foregroundMark x1="29700" y1="18000" x2="29700" y2="18000"/>
                        <a14:foregroundMark x1="29700" y1="18000" x2="29700" y2="18000"/>
                        <a14:foregroundMark x1="29700" y1="18000" x2="29700" y2="18000"/>
                        <a14:foregroundMark x1="34500" y1="17800" x2="34500" y2="17800"/>
                        <a14:foregroundMark x1="31300" y1="17800" x2="31300" y2="17800"/>
                        <a14:foregroundMark x1="33000" y1="18000" x2="33000" y2="18000"/>
                        <a14:foregroundMark x1="21000" y1="27600" x2="21000" y2="27600"/>
                        <a14:foregroundMark x1="21000" y1="27600" x2="21000" y2="27600"/>
                        <a14:foregroundMark x1="21000" y1="27600" x2="21000" y2="27600"/>
                        <a14:foregroundMark x1="21000" y1="27600" x2="20400" y2="30000"/>
                        <a14:foregroundMark x1="20000" y1="33200" x2="18900" y2="36500"/>
                        <a14:foregroundMark x1="22400" y1="23600" x2="21400" y2="25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57613" y="2015236"/>
            <a:ext cx="1508106" cy="150810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2385B2F-EAB4-4B89-9042-A78E0EA29E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8039" y1="24547" x2="35103" y2="252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93920" y="2015236"/>
            <a:ext cx="1508106" cy="150810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9CED4F01-8077-4473-9C7E-518F49CD8E7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0983" b="78003" l="30722" r="52392"/>
                    </a14:imgEffect>
                  </a14:imgLayer>
                </a14:imgProps>
              </a:ext>
            </a:extLst>
          </a:blip>
          <a:srcRect l="28013" t="25106" r="44899" b="16119"/>
          <a:stretch/>
        </p:blipFill>
        <p:spPr>
          <a:xfrm>
            <a:off x="8624685" y="2085446"/>
            <a:ext cx="1269027" cy="150810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4617783-CE31-4704-99D4-7F2D27A220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34503" y="3614550"/>
            <a:ext cx="2261697" cy="244772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1FB01F7A-5A87-44B0-B0D6-7E83EB33A4A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3411" t="26418" r="45397" b="17383"/>
          <a:stretch/>
        </p:blipFill>
        <p:spPr>
          <a:xfrm>
            <a:off x="6695090" y="3730010"/>
            <a:ext cx="2187311" cy="2216803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EFBE8B76-2E95-4A4D-A061-4D6C4FF9EEF0}"/>
              </a:ext>
            </a:extLst>
          </p:cNvPr>
          <p:cNvSpPr/>
          <p:nvPr/>
        </p:nvSpPr>
        <p:spPr>
          <a:xfrm>
            <a:off x="599338" y="1456032"/>
            <a:ext cx="97610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Conforme a ultima sprint, apresentaremos os custos dos materiais que foram apresentados 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3265351" y="356298"/>
            <a:ext cx="53367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 smtClean="0"/>
              <a:t>Apuração de Custos</a:t>
            </a:r>
            <a:endParaRPr lang="pt-BR" sz="4400" b="1" dirty="0"/>
          </a:p>
        </p:txBody>
      </p:sp>
    </p:spTree>
    <p:extLst>
      <p:ext uri="{BB962C8B-B14F-4D97-AF65-F5344CB8AC3E}">
        <p14:creationId xmlns:p14="http://schemas.microsoft.com/office/powerpoint/2010/main" val="303985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0"/>
    </mc:Choice>
    <mc:Fallback xmlns="">
      <p:transition advClick="0" advTm="1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3E73761-B4FC-4AD2-9CBC-E835A7761A08}"/>
              </a:ext>
            </a:extLst>
          </p:cNvPr>
          <p:cNvSpPr/>
          <p:nvPr/>
        </p:nvSpPr>
        <p:spPr>
          <a:xfrm>
            <a:off x="584433" y="775527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Contador De Mão Digital Contagem Manual De Temporizador Dedo Clicker 4 Dígitos </a:t>
            </a:r>
          </a:p>
        </p:txBody>
      </p:sp>
      <p:pic>
        <p:nvPicPr>
          <p:cNvPr id="3076" name="Picture 4" descr="https://down-br.img.susercontent.com/file/f9d34061f4a02876cd7f26f36258a49a">
            <a:extLst>
              <a:ext uri="{FF2B5EF4-FFF2-40B4-BE49-F238E27FC236}">
                <a16:creationId xmlns:a16="http://schemas.microsoft.com/office/drawing/2014/main" id="{2F0E4D6A-B7C1-42DD-9F20-1DE1AA230A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" t="2880" r="1" b="7025"/>
          <a:stretch/>
        </p:blipFill>
        <p:spPr bwMode="auto">
          <a:xfrm>
            <a:off x="4719145" y="2581473"/>
            <a:ext cx="4384657" cy="40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30D48742-D932-4EFD-9213-D2BB1CE2226F}"/>
              </a:ext>
            </a:extLst>
          </p:cNvPr>
          <p:cNvSpPr/>
          <p:nvPr/>
        </p:nvSpPr>
        <p:spPr>
          <a:xfrm>
            <a:off x="2449216" y="2168562"/>
            <a:ext cx="236643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Preço </a:t>
            </a:r>
            <a:r>
              <a:rPr lang="pt-BR" sz="3200" b="1" dirty="0">
                <a:solidFill>
                  <a:srgbClr val="FFD300"/>
                </a:solidFill>
                <a:latin typeface="Poppins"/>
              </a:rPr>
              <a:t>R$11,69</a:t>
            </a:r>
            <a:r>
              <a:rPr lang="pt-BR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239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0"/>
    </mc:Choice>
    <mc:Fallback xmlns="">
      <p:transition advClick="0" advTm="1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90B9862-5897-4E98-82B2-61B8F3A52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99" t="37185" r="48670" b="21835"/>
          <a:stretch/>
        </p:blipFill>
        <p:spPr>
          <a:xfrm>
            <a:off x="3828176" y="3095890"/>
            <a:ext cx="2664903" cy="287981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81D7C1B-E7A3-44E4-A447-20F1A27AF8E3}"/>
              </a:ext>
            </a:extLst>
          </p:cNvPr>
          <p:cNvSpPr/>
          <p:nvPr/>
        </p:nvSpPr>
        <p:spPr>
          <a:xfrm>
            <a:off x="584433" y="775527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Contador Eletrônico Com Contagem De Fluxo</a:t>
            </a:r>
            <a:endParaRPr lang="pt-BR" sz="20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86D473D-C996-437E-A89C-59EA660B9952}"/>
              </a:ext>
            </a:extLst>
          </p:cNvPr>
          <p:cNvSpPr/>
          <p:nvPr/>
        </p:nvSpPr>
        <p:spPr>
          <a:xfrm>
            <a:off x="797181" y="1693451"/>
            <a:ext cx="230115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Preço </a:t>
            </a:r>
          </a:p>
          <a:p>
            <a:pPr algn="ctr"/>
            <a:r>
              <a:rPr lang="pt-BR" sz="3200" b="1" dirty="0">
                <a:solidFill>
                  <a:srgbClr val="FFD300"/>
                </a:solidFill>
                <a:latin typeface="Poppins"/>
              </a:rPr>
              <a:t>R$17,61</a:t>
            </a:r>
            <a:endParaRPr lang="pt-BR" sz="20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1DCF6B9-0341-4ECB-9DDD-8F48838E33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21" t="21529" r="38280" b="14985"/>
          <a:stretch/>
        </p:blipFill>
        <p:spPr>
          <a:xfrm>
            <a:off x="680915" y="3288483"/>
            <a:ext cx="2738998" cy="268722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BEA4999-7FDD-4F09-AE5D-2B4A41BFDD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75" t="18838" r="38073" b="30275"/>
          <a:stretch/>
        </p:blipFill>
        <p:spPr>
          <a:xfrm>
            <a:off x="7423002" y="3398911"/>
            <a:ext cx="3373464" cy="246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0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0"/>
    </mc:Choice>
    <mc:Fallback xmlns="">
      <p:transition advClick="0" advTm="1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8E27BE0-E661-4FE9-B014-87157CC97317}"/>
              </a:ext>
            </a:extLst>
          </p:cNvPr>
          <p:cNvSpPr/>
          <p:nvPr/>
        </p:nvSpPr>
        <p:spPr>
          <a:xfrm>
            <a:off x="450209" y="61305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Estante Metálica Vonder Com 25 Gavetas Plásticas N°3 - Preto Cor Preto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3B4FF6F-2211-465B-AE2C-338D667C4E86}"/>
              </a:ext>
            </a:extLst>
          </p:cNvPr>
          <p:cNvSpPr/>
          <p:nvPr/>
        </p:nvSpPr>
        <p:spPr>
          <a:xfrm>
            <a:off x="1258423" y="1449590"/>
            <a:ext cx="142171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Preço </a:t>
            </a:r>
          </a:p>
          <a:p>
            <a:pPr algn="ctr"/>
            <a:r>
              <a:rPr lang="pt-BR" sz="3200" b="1" dirty="0">
                <a:solidFill>
                  <a:srgbClr val="FFD300"/>
                </a:solidFill>
                <a:latin typeface="Poppins"/>
              </a:rPr>
              <a:t>R$209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25FD29F-7060-43A6-81BA-DF992D049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812" y="3322039"/>
            <a:ext cx="3001036" cy="324787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D088694-FE99-419D-9E7E-53DBCD86C9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589"/>
          <a:stretch/>
        </p:blipFill>
        <p:spPr>
          <a:xfrm>
            <a:off x="639105" y="2800540"/>
            <a:ext cx="4836785" cy="1756161"/>
          </a:xfrm>
          <a:prstGeom prst="rect">
            <a:avLst/>
          </a:prstGeom>
        </p:spPr>
      </p:pic>
      <p:cxnSp>
        <p:nvCxnSpPr>
          <p:cNvPr id="7" name="Conector de Seta Reta 6"/>
          <p:cNvCxnSpPr/>
          <p:nvPr/>
        </p:nvCxnSpPr>
        <p:spPr>
          <a:xfrm>
            <a:off x="5570483" y="3794234"/>
            <a:ext cx="1340922" cy="1072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03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0"/>
    </mc:Choice>
    <mc:Fallback xmlns="">
      <p:transition advClick="0" advTm="1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4556578E-395B-42DA-A001-4699D3AE6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404" y="3070110"/>
            <a:ext cx="3382090" cy="338772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07CA0F4-9809-4450-BCCC-717E555115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11" t="26418" r="45397" b="17383"/>
          <a:stretch/>
        </p:blipFill>
        <p:spPr>
          <a:xfrm>
            <a:off x="4532637" y="4570428"/>
            <a:ext cx="1941081" cy="196725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0BCFEC0-F4D3-47BE-B3C8-362FB4C53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0755" y="4361488"/>
            <a:ext cx="2385135" cy="2385135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1CF8FBA2-CB2E-495B-A992-5B0CC131B054}"/>
              </a:ext>
            </a:extLst>
          </p:cNvPr>
          <p:cNvSpPr/>
          <p:nvPr/>
        </p:nvSpPr>
        <p:spPr>
          <a:xfrm>
            <a:off x="458598" y="851028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Armário de armazenamento de segurança de produtos químicos e líquidos inflamáveis 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972C452E-4674-448E-ABDE-ACA5C2458F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814" t="38789" r="57312" b="35902"/>
          <a:stretch/>
        </p:blipFill>
        <p:spPr>
          <a:xfrm>
            <a:off x="6317736" y="1392889"/>
            <a:ext cx="3797450" cy="2864130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8F7707C9-D512-4532-BFD4-74A6E1DA0E74}"/>
              </a:ext>
            </a:extLst>
          </p:cNvPr>
          <p:cNvSpPr/>
          <p:nvPr/>
        </p:nvSpPr>
        <p:spPr>
          <a:xfrm>
            <a:off x="1046242" y="1889956"/>
            <a:ext cx="2301154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Preço </a:t>
            </a:r>
            <a:r>
              <a:rPr lang="pt-BR" sz="3200" b="1" dirty="0">
                <a:solidFill>
                  <a:srgbClr val="FFD300"/>
                </a:solidFill>
                <a:latin typeface="Poppins"/>
              </a:rPr>
              <a:t>R$4.999,90</a:t>
            </a:r>
            <a:endParaRPr lang="pt-BR" sz="3200" b="1" dirty="0"/>
          </a:p>
          <a:p>
            <a:pPr algn="ctr"/>
            <a:r>
              <a:rPr lang="pt-BR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6" name="Conector de Seta Reta 5"/>
          <p:cNvCxnSpPr/>
          <p:nvPr/>
        </p:nvCxnSpPr>
        <p:spPr>
          <a:xfrm flipH="1">
            <a:off x="4474823" y="2567065"/>
            <a:ext cx="1657956" cy="12311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52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0"/>
    </mc:Choice>
    <mc:Fallback xmlns="">
      <p:transition advClick="0" advTm="1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E3D75A2-3A65-49F6-9E5D-8B46B0566203}"/>
              </a:ext>
            </a:extLst>
          </p:cNvPr>
          <p:cNvSpPr/>
          <p:nvPr/>
        </p:nvSpPr>
        <p:spPr>
          <a:xfrm>
            <a:off x="3174263" y="545428"/>
            <a:ext cx="58434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Planilha de </a:t>
            </a:r>
            <a:r>
              <a:rPr lang="pt-BR" sz="3200" b="1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Custos </a:t>
            </a:r>
            <a:r>
              <a:rPr lang="pt-BR" sz="32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</a:t>
            </a:r>
            <a:r>
              <a:rPr lang="pt-BR" sz="3200" b="1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otais </a:t>
            </a:r>
            <a:endParaRPr lang="pt-BR" sz="32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aphicFrame>
        <p:nvGraphicFramePr>
          <p:cNvPr id="16" name="Tabela 15">
            <a:extLst>
              <a:ext uri="{FF2B5EF4-FFF2-40B4-BE49-F238E27FC236}">
                <a16:creationId xmlns:a16="http://schemas.microsoft.com/office/drawing/2014/main" id="{8431CB4B-4F3F-4986-8103-820E879DE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131578"/>
              </p:ext>
            </p:extLst>
          </p:nvPr>
        </p:nvGraphicFramePr>
        <p:xfrm>
          <a:off x="578990" y="1901834"/>
          <a:ext cx="6778250" cy="1808317"/>
        </p:xfrm>
        <a:graphic>
          <a:graphicData uri="http://schemas.openxmlformats.org/drawingml/2006/table">
            <a:tbl>
              <a:tblPr/>
              <a:tblGrid>
                <a:gridCol w="2349677">
                  <a:extLst>
                    <a:ext uri="{9D8B030D-6E8A-4147-A177-3AD203B41FA5}">
                      <a16:colId xmlns:a16="http://schemas.microsoft.com/office/drawing/2014/main" val="3520356732"/>
                    </a:ext>
                  </a:extLst>
                </a:gridCol>
                <a:gridCol w="1535289">
                  <a:extLst>
                    <a:ext uri="{9D8B030D-6E8A-4147-A177-3AD203B41FA5}">
                      <a16:colId xmlns:a16="http://schemas.microsoft.com/office/drawing/2014/main" val="1592558397"/>
                    </a:ext>
                  </a:extLst>
                </a:gridCol>
                <a:gridCol w="1354763">
                  <a:extLst>
                    <a:ext uri="{9D8B030D-6E8A-4147-A177-3AD203B41FA5}">
                      <a16:colId xmlns:a16="http://schemas.microsoft.com/office/drawing/2014/main" val="2099162272"/>
                    </a:ext>
                  </a:extLst>
                </a:gridCol>
                <a:gridCol w="1538521">
                  <a:extLst>
                    <a:ext uri="{9D8B030D-6E8A-4147-A177-3AD203B41FA5}">
                      <a16:colId xmlns:a16="http://schemas.microsoft.com/office/drawing/2014/main" val="319072162"/>
                    </a:ext>
                  </a:extLst>
                </a:gridCol>
              </a:tblGrid>
              <a:tr h="349025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Material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Custo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Quantidade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39691"/>
                  </a:ext>
                </a:extLst>
              </a:tr>
              <a:tr h="393762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Contador Manual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R$       11,69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R$     701,40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1057268"/>
                  </a:ext>
                </a:extLst>
              </a:tr>
              <a:tr h="3674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Estante Metálica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R$     209,00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R$     209,00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2548074"/>
                  </a:ext>
                </a:extLst>
              </a:tr>
              <a:tr h="349025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Armário de segurança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R$  4.999,90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R$  4.999,90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5967719"/>
                  </a:ext>
                </a:extLst>
              </a:tr>
              <a:tr h="349025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de custos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pt-BR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R$  5.910,30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791256"/>
                  </a:ext>
                </a:extLst>
              </a:tr>
            </a:tbl>
          </a:graphicData>
        </a:graphic>
      </p:graphicFrame>
      <p:graphicFrame>
        <p:nvGraphicFramePr>
          <p:cNvPr id="18" name="Tabela 17">
            <a:extLst>
              <a:ext uri="{FF2B5EF4-FFF2-40B4-BE49-F238E27FC236}">
                <a16:creationId xmlns:a16="http://schemas.microsoft.com/office/drawing/2014/main" id="{7E84A4A3-3BD6-4C90-B8A5-942242C234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715150"/>
              </p:ext>
            </p:extLst>
          </p:nvPr>
        </p:nvGraphicFramePr>
        <p:xfrm>
          <a:off x="3474217" y="4193348"/>
          <a:ext cx="6752348" cy="1734485"/>
        </p:xfrm>
        <a:graphic>
          <a:graphicData uri="http://schemas.openxmlformats.org/drawingml/2006/table">
            <a:tbl>
              <a:tblPr/>
              <a:tblGrid>
                <a:gridCol w="2342176">
                  <a:extLst>
                    <a:ext uri="{9D8B030D-6E8A-4147-A177-3AD203B41FA5}">
                      <a16:colId xmlns:a16="http://schemas.microsoft.com/office/drawing/2014/main" val="859699652"/>
                    </a:ext>
                  </a:extLst>
                </a:gridCol>
                <a:gridCol w="1532181">
                  <a:extLst>
                    <a:ext uri="{9D8B030D-6E8A-4147-A177-3AD203B41FA5}">
                      <a16:colId xmlns:a16="http://schemas.microsoft.com/office/drawing/2014/main" val="401361212"/>
                    </a:ext>
                  </a:extLst>
                </a:gridCol>
                <a:gridCol w="1347602">
                  <a:extLst>
                    <a:ext uri="{9D8B030D-6E8A-4147-A177-3AD203B41FA5}">
                      <a16:colId xmlns:a16="http://schemas.microsoft.com/office/drawing/2014/main" val="3398274101"/>
                    </a:ext>
                  </a:extLst>
                </a:gridCol>
                <a:gridCol w="1530389">
                  <a:extLst>
                    <a:ext uri="{9D8B030D-6E8A-4147-A177-3AD203B41FA5}">
                      <a16:colId xmlns:a16="http://schemas.microsoft.com/office/drawing/2014/main" val="1703664529"/>
                    </a:ext>
                  </a:extLst>
                </a:gridCol>
              </a:tblGrid>
              <a:tr h="346897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Material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Custo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Quantidade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085625"/>
                  </a:ext>
                </a:extLst>
              </a:tr>
              <a:tr h="346897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Contador digital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R$       17,61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R$     528,30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9135666"/>
                  </a:ext>
                </a:extLst>
              </a:tr>
              <a:tr h="346897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Estante Metálica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R$     209,00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R$     209,00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2478293"/>
                  </a:ext>
                </a:extLst>
              </a:tr>
              <a:tr h="346897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Armário de segurança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R$  4.999,90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R$  4.999,90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1512914"/>
                  </a:ext>
                </a:extLst>
              </a:tr>
              <a:tr h="346897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pt-BR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R$  5.737,20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34789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587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0"/>
    </mc:Choice>
    <mc:Fallback xmlns="">
      <p:transition advClick="0" advTm="1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D27E3F12-6247-474A-B569-8B699C7CEC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961" y="5507990"/>
            <a:ext cx="1574105" cy="132556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6D7BE07A-6065-42EE-8526-03E0E738FCB4}"/>
              </a:ext>
            </a:extLst>
          </p:cNvPr>
          <p:cNvSpPr/>
          <p:nvPr/>
        </p:nvSpPr>
        <p:spPr>
          <a:xfrm>
            <a:off x="9149442" y="5507990"/>
            <a:ext cx="3063794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ln w="28575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</a:t>
            </a:r>
          </a:p>
          <a:p>
            <a:r>
              <a:rPr lang="pt-BR" sz="4000" b="1" dirty="0">
                <a:ln w="28575">
                  <a:noFill/>
                  <a:prstDash val="solid"/>
                </a:ln>
                <a:solidFill>
                  <a:sysClr val="windowText" lastClr="000000"/>
                </a:solidFill>
                <a:latin typeface="Edwardian Script ITC" panose="030303020407070D0804" pitchFamily="66" charset="0"/>
                <a:cs typeface="Arial" panose="020B0604020202020204" pitchFamily="34" charset="0"/>
              </a:rPr>
              <a:t>Creative Solutions </a:t>
            </a:r>
            <a:endParaRPr lang="pt-BR" sz="4000" dirty="0">
              <a:latin typeface="Edwardian Script ITC" panose="030303020407070D0804" pitchFamily="66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16FFACD-E794-4443-A8F8-DF9092958405}"/>
              </a:ext>
            </a:extLst>
          </p:cNvPr>
          <p:cNvSpPr/>
          <p:nvPr/>
        </p:nvSpPr>
        <p:spPr>
          <a:xfrm>
            <a:off x="10957811" y="6323598"/>
            <a:ext cx="16391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ln w="28575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Consultoria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21BD13A-2446-4A67-8998-C12675CEA80E}"/>
              </a:ext>
            </a:extLst>
          </p:cNvPr>
          <p:cNvSpPr/>
          <p:nvPr/>
        </p:nvSpPr>
        <p:spPr>
          <a:xfrm>
            <a:off x="6792750" y="4874924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Atenciosamente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endParaRPr lang="pt-BR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3D31ACB7-D31B-4A71-B7D1-E2AD825A7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9965" y="184597"/>
            <a:ext cx="2967387" cy="678287"/>
          </a:xfrm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CONCLUSÃO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715617" y="1696278"/>
            <a:ext cx="93283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Baseado no que apresentamos, concluímos que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com alguns gastos podemos obter um espaço mais organizado, um Layout muito mais robusto e com um controle de materiais bem mais evidente.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abendo-se que o espaço que lhes é pertinente vem a ser restrito, é de extrema importância a melhor disposição dos materiais, todavia,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organização é peça-chave para uma maior produtividade. Por mais banal que pareça, a arrumação no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ambiente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pode garantir uma maior eficácia, otimização na execução de tarefas e até aumentar a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motivação.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Além disso,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espaços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bem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ordenados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passam uma sensação de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confiabilidade.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25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0"/>
    </mc:Choice>
    <mc:Fallback xmlns="">
      <p:transition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theme/theme1.xml><?xml version="1.0" encoding="utf-8"?>
<a:theme xmlns:a="http://schemas.openxmlformats.org/drawingml/2006/main" name="Facetado">
  <a:themeElements>
    <a:clrScheme name="Escala de Cinza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2472</TotalTime>
  <Words>260</Words>
  <Application>Microsoft Office PowerPoint</Application>
  <PresentationFormat>Widescreen</PresentationFormat>
  <Paragraphs>68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4" baseType="lpstr">
      <vt:lpstr>Arial</vt:lpstr>
      <vt:lpstr>Edwardian Script ITC</vt:lpstr>
      <vt:lpstr>Poppins</vt:lpstr>
      <vt:lpstr>Trebuchet MS</vt:lpstr>
      <vt:lpstr>Wingdings 3</vt:lpstr>
      <vt:lpstr>Facetado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DEBORA TAIRA NOVAES</dc:creator>
  <cp:lastModifiedBy>Usuário do Windows</cp:lastModifiedBy>
  <cp:revision>166</cp:revision>
  <dcterms:created xsi:type="dcterms:W3CDTF">2023-03-28T22:23:11Z</dcterms:created>
  <dcterms:modified xsi:type="dcterms:W3CDTF">2023-12-07T15:26:12Z</dcterms:modified>
</cp:coreProperties>
</file>